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1"/>
  </p:notes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eju Hallasan" charset="1" panose="02000300000000000000"/>
      <p:regular r:id="rId10"/>
    </p:embeddedFont>
    <p:embeddedFont>
      <p:font typeface="Arial" charset="1" panose="020B0502020202020204"/>
      <p:regular r:id="rId11"/>
    </p:embeddedFont>
    <p:embeddedFont>
      <p:font typeface="Arial Bold" charset="1" panose="020B0802020202020204"/>
      <p:regular r:id="rId12"/>
    </p:embeddedFont>
    <p:embeddedFont>
      <p:font typeface="Arial Italics" charset="1" panose="020B0502020202090204"/>
      <p:regular r:id="rId13"/>
    </p:embeddedFont>
    <p:embeddedFont>
      <p:font typeface="Arial Bold Italics" charset="1" panose="020B0802020202090204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Alice" charset="1" panose="00000500000000000000"/>
      <p:regular r:id="rId21"/>
    </p:embeddedFont>
    <p:embeddedFont>
      <p:font typeface="Alice Bold" charset="1" panose="00000500000000000000"/>
      <p:regular r:id="rId22"/>
    </p:embeddedFont>
    <p:embeddedFont>
      <p:font typeface="Alice Italics" charset="1" panose="00000500000000000000"/>
      <p:regular r:id="rId23"/>
    </p:embeddedFont>
    <p:embeddedFont>
      <p:font typeface="Alice Bold Italic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notesMasters/notesMaster1.xml" Type="http://schemas.openxmlformats.org/officeDocument/2006/relationships/notesMaster"/><Relationship Id="rId42" Target="theme/theme2.xml" Type="http://schemas.openxmlformats.org/officeDocument/2006/relationships/theme"/><Relationship Id="rId43" Target="notesSlides/notesSlide1.xml" Type="http://schemas.openxmlformats.org/officeDocument/2006/relationships/notesSlide"/><Relationship Id="rId44" Target="notesSlides/notesSlide2.xml" Type="http://schemas.openxmlformats.org/officeDocument/2006/relationships/notesSlide"/><Relationship Id="rId45" Target="notesSlides/notesSlide3.xml" Type="http://schemas.openxmlformats.org/officeDocument/2006/relationships/notesSlide"/><Relationship Id="rId46" Target="notesSlides/notesSlide4.xml" Type="http://schemas.openxmlformats.org/officeDocument/2006/relationships/notesSlide"/><Relationship Id="rId47" Target="notesSlides/notesSlide5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jpeg" Type="http://schemas.openxmlformats.org/officeDocument/2006/relationships/image"/><Relationship Id="rId4" Target="../media/VAF58HsJhVc.mp4" Type="http://schemas.openxmlformats.org/officeDocument/2006/relationships/video"/><Relationship Id="rId5" Target="../media/VAF58HsJhVc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32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9753600" cy="7315200"/>
            <a:chOff x="0" y="0"/>
            <a:chExt cx="13004800" cy="9753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04800" cy="9753600"/>
            </a:xfrm>
            <a:custGeom>
              <a:avLst/>
              <a:gdLst/>
              <a:ahLst/>
              <a:cxnLst/>
              <a:rect r="r" b="b" t="t" l="l"/>
              <a:pathLst>
                <a:path h="9753600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317297" y="1332699"/>
            <a:ext cx="2436303" cy="4677024"/>
            <a:chOff x="0" y="0"/>
            <a:chExt cx="3248404" cy="62360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48406" cy="6236081"/>
            </a:xfrm>
            <a:custGeom>
              <a:avLst/>
              <a:gdLst/>
              <a:ahLst/>
              <a:cxnLst/>
              <a:rect r="r" b="b" t="t" l="l"/>
              <a:pathLst>
                <a:path h="6236081" w="3248406">
                  <a:moveTo>
                    <a:pt x="2434971" y="0"/>
                  </a:moveTo>
                  <a:lnTo>
                    <a:pt x="3248406" y="0"/>
                  </a:lnTo>
                  <a:lnTo>
                    <a:pt x="3248406" y="6236081"/>
                  </a:lnTo>
                  <a:lnTo>
                    <a:pt x="2434971" y="6236081"/>
                  </a:lnTo>
                  <a:lnTo>
                    <a:pt x="2434971" y="5535295"/>
                  </a:lnTo>
                  <a:lnTo>
                    <a:pt x="1090041" y="5535295"/>
                  </a:lnTo>
                  <a:lnTo>
                    <a:pt x="1090041" y="4111498"/>
                  </a:lnTo>
                  <a:lnTo>
                    <a:pt x="0" y="4111498"/>
                  </a:lnTo>
                  <a:lnTo>
                    <a:pt x="0" y="2108581"/>
                  </a:lnTo>
                  <a:lnTo>
                    <a:pt x="1090041" y="2108581"/>
                  </a:lnTo>
                  <a:lnTo>
                    <a:pt x="1090041" y="677926"/>
                  </a:lnTo>
                  <a:lnTo>
                    <a:pt x="2434971" y="677926"/>
                  </a:lnTo>
                  <a:close/>
                </a:path>
              </a:pathLst>
            </a:custGeom>
            <a:solidFill>
              <a:srgbClr val="00DCB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1319562"/>
            <a:ext cx="2328294" cy="4690679"/>
            <a:chOff x="0" y="0"/>
            <a:chExt cx="3104393" cy="62542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04388" cy="6254242"/>
            </a:xfrm>
            <a:custGeom>
              <a:avLst/>
              <a:gdLst/>
              <a:ahLst/>
              <a:cxnLst/>
              <a:rect r="r" b="b" t="t" l="l"/>
              <a:pathLst>
                <a:path h="6254242" w="3104388">
                  <a:moveTo>
                    <a:pt x="0" y="0"/>
                  </a:moveTo>
                  <a:lnTo>
                    <a:pt x="295910" y="14986"/>
                  </a:lnTo>
                  <a:cubicBezTo>
                    <a:pt x="1873377" y="175133"/>
                    <a:pt x="3104388" y="1507363"/>
                    <a:pt x="3104388" y="3127121"/>
                  </a:cubicBezTo>
                  <a:cubicBezTo>
                    <a:pt x="3104388" y="4746879"/>
                    <a:pt x="1873377" y="6079109"/>
                    <a:pt x="295910" y="6239256"/>
                  </a:cubicBezTo>
                  <a:lnTo>
                    <a:pt x="0" y="6254242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777086" y="6404983"/>
            <a:ext cx="1499671" cy="671753"/>
          </a:xfrm>
          <a:custGeom>
            <a:avLst/>
            <a:gdLst/>
            <a:ahLst/>
            <a:cxnLst/>
            <a:rect r="r" b="b" t="t" l="l"/>
            <a:pathLst>
              <a:path h="671753" w="1499671">
                <a:moveTo>
                  <a:pt x="0" y="0"/>
                </a:moveTo>
                <a:lnTo>
                  <a:pt x="1499671" y="0"/>
                </a:lnTo>
                <a:lnTo>
                  <a:pt x="1499671" y="671753"/>
                </a:lnTo>
                <a:lnTo>
                  <a:pt x="0" y="671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58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31520" y="1696412"/>
            <a:ext cx="6551176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5"/>
              </a:lnSpc>
              <a:spcBef>
                <a:spcPct val="0"/>
              </a:spcBef>
            </a:pPr>
            <a:r>
              <a:rPr lang="en-US" sz="4546">
                <a:solidFill>
                  <a:srgbClr val="00DCB4"/>
                </a:solidFill>
                <a:latin typeface="Arial Bold"/>
              </a:rPr>
              <a:t>————————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0DCB4"/>
                </a:solidFill>
                <a:latin typeface="Arial Bold"/>
              </a:rPr>
              <a:t>EEET2574</a:t>
            </a:r>
          </a:p>
          <a:p>
            <a:pPr>
              <a:lnSpc>
                <a:spcPts val="528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al Bold"/>
              </a:rPr>
              <a:t>Big Data for Engineering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al Bold"/>
              </a:rPr>
              <a:t>Assignment 3</a:t>
            </a:r>
          </a:p>
        </p:txBody>
      </p:sp>
      <p:sp>
        <p:nvSpPr>
          <p:cNvPr name="AutoShape 17" id="17"/>
          <p:cNvSpPr/>
          <p:nvPr/>
        </p:nvSpPr>
        <p:spPr>
          <a:xfrm>
            <a:off x="904285" y="5630235"/>
            <a:ext cx="1945595" cy="27093"/>
          </a:xfrm>
          <a:prstGeom prst="line">
            <a:avLst/>
          </a:prstGeom>
          <a:ln cap="rnd" w="19050">
            <a:solidFill>
              <a:srgbClr val="7AE1A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904152" y="5876370"/>
            <a:ext cx="7945296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al Bold"/>
              </a:rPr>
              <a:t>Team 2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al Bold"/>
              </a:rPr>
              <a:t>Huynh Van Anh, Nguyen Le Bao Han, Nguyen Thanh Sang,</a:t>
            </a:r>
          </a:p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 Bold"/>
              </a:rPr>
              <a:t>Lee Wonjun, Nguyen Dang Nhat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8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657" t="0" r="657" b="0"/>
          <a:stretch>
            <a:fillRect/>
          </a:stretch>
        </p:blipFill>
        <p:spPr>
          <a:xfrm flipH="false" flipV="false" rot="0">
            <a:off x="145456" y="1279597"/>
            <a:ext cx="9105774" cy="519029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0" y="39931"/>
            <a:ext cx="517095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Data Pipeline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09056" y="3716671"/>
            <a:ext cx="5335489" cy="1029274"/>
          </a:xfrm>
          <a:custGeom>
            <a:avLst/>
            <a:gdLst/>
            <a:ahLst/>
            <a:cxnLst/>
            <a:rect r="r" b="b" t="t" l="l"/>
            <a:pathLst>
              <a:path h="1029274" w="5335489">
                <a:moveTo>
                  <a:pt x="0" y="0"/>
                </a:moveTo>
                <a:lnTo>
                  <a:pt x="5335488" y="0"/>
                </a:lnTo>
                <a:lnTo>
                  <a:pt x="5335488" y="1029274"/>
                </a:lnTo>
                <a:lnTo>
                  <a:pt x="0" y="1029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834" r="-11588" b="-2089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3781" y="5298645"/>
            <a:ext cx="4583019" cy="1002535"/>
          </a:xfrm>
          <a:custGeom>
            <a:avLst/>
            <a:gdLst/>
            <a:ahLst/>
            <a:cxnLst/>
            <a:rect r="r" b="b" t="t" l="l"/>
            <a:pathLst>
              <a:path h="1002535" w="4583019">
                <a:moveTo>
                  <a:pt x="0" y="0"/>
                </a:moveTo>
                <a:lnTo>
                  <a:pt x="4583019" y="0"/>
                </a:lnTo>
                <a:lnTo>
                  <a:pt x="4583019" y="1002536"/>
                </a:lnTo>
                <a:lnTo>
                  <a:pt x="0" y="100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17257" y="5549808"/>
            <a:ext cx="3804823" cy="751373"/>
          </a:xfrm>
          <a:custGeom>
            <a:avLst/>
            <a:gdLst/>
            <a:ahLst/>
            <a:cxnLst/>
            <a:rect r="r" b="b" t="t" l="l"/>
            <a:pathLst>
              <a:path h="751373" w="3804823">
                <a:moveTo>
                  <a:pt x="0" y="0"/>
                </a:moveTo>
                <a:lnTo>
                  <a:pt x="3804823" y="0"/>
                </a:lnTo>
                <a:lnTo>
                  <a:pt x="3804823" y="751373"/>
                </a:lnTo>
                <a:lnTo>
                  <a:pt x="0" y="751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39931"/>
            <a:ext cx="730870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Evaluation metrics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781" y="1420796"/>
            <a:ext cx="9488513" cy="8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6"/>
              </a:lnSpc>
            </a:pPr>
            <a:r>
              <a:rPr lang="en-US" sz="2368">
                <a:solidFill>
                  <a:srgbClr val="000000"/>
                </a:solidFill>
                <a:latin typeface="Canva Sans Bold"/>
              </a:rPr>
              <a:t>F1 weighted </a:t>
            </a:r>
            <a:r>
              <a:rPr lang="en-US" sz="2368">
                <a:solidFill>
                  <a:srgbClr val="000000"/>
                </a:solidFill>
                <a:latin typeface="Canva Sans"/>
              </a:rPr>
              <a:t>:weighted average of the class-wise F1 scores considering the number of samples in each class.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3781" y="2338309"/>
            <a:ext cx="5143564" cy="8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1393" indent="-255697" lvl="1">
              <a:lnSpc>
                <a:spcPts val="3316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latin typeface="Canva Sans"/>
              </a:rPr>
              <a:t>Majoritiy classes favored</a:t>
            </a:r>
          </a:p>
          <a:p>
            <a:pPr marL="511393" indent="-255697" lvl="1">
              <a:lnSpc>
                <a:spcPts val="3316"/>
              </a:lnSpc>
              <a:buFont typeface="Arial"/>
              <a:buChar char="•"/>
            </a:pPr>
            <a:r>
              <a:rPr lang="en-US" sz="2368">
                <a:solidFill>
                  <a:srgbClr val="000000"/>
                </a:solidFill>
                <a:latin typeface="Canva Sans"/>
              </a:rPr>
              <a:t>Suitable for imbalanced 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3781" y="3278270"/>
            <a:ext cx="3178421" cy="33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Canva Sans Bold"/>
              </a:rPr>
              <a:t>Binary classification:</a:t>
            </a:r>
            <a:r>
              <a:rPr lang="en-US" sz="2068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3781" y="4839017"/>
            <a:ext cx="3647171" cy="33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Canva Sans Bold"/>
              </a:rPr>
              <a:t>Multi-class classification:</a:t>
            </a:r>
            <a:r>
              <a:rPr lang="en-US" sz="2068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17257" y="4960664"/>
            <a:ext cx="888759" cy="33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6"/>
              </a:lnSpc>
            </a:pPr>
            <a:r>
              <a:rPr lang="en-US" sz="2068">
                <a:solidFill>
                  <a:srgbClr val="000000"/>
                </a:solidFill>
                <a:latin typeface="Canva Sans"/>
              </a:rPr>
              <a:t>where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8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422656" y="1950900"/>
          <a:ext cx="8905076" cy="3790950"/>
        </p:xfrm>
        <a:graphic>
          <a:graphicData uri="http://schemas.openxmlformats.org/drawingml/2006/table">
            <a:tbl>
              <a:tblPr/>
              <a:tblGrid>
                <a:gridCol w="6406628"/>
                <a:gridCol w="2498449"/>
              </a:tblGrid>
              <a:tr h="8349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Canva Sans Bold"/>
                        </a:rPr>
                        <a:t>Model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Bold"/>
                        </a:rPr>
                        <a:t>Score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9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</a:rPr>
                        <a:t>Random Forest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</a:rPr>
                        <a:t>0.68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9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</a:rPr>
                        <a:t>RandomForest with Hyperparamerter tuning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0.68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9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</a:rPr>
                        <a:t>Extra Trees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0.70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9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</a:rPr>
                        <a:t>Extra Trees with Hyperparameter tuning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0.70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0" y="39931"/>
            <a:ext cx="839578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Model Training result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656" y="1359788"/>
            <a:ext cx="2980104" cy="40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6"/>
              </a:lnSpc>
            </a:pPr>
            <a:r>
              <a:rPr lang="en-US" sz="2368">
                <a:solidFill>
                  <a:srgbClr val="000000"/>
                </a:solidFill>
                <a:latin typeface="Canva Sans Bold"/>
              </a:rPr>
              <a:t>Preliminary results: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9050" y="1"/>
            <a:ext cx="9753600" cy="7315200"/>
            <a:chOff x="0" y="0"/>
            <a:chExt cx="13004800" cy="9753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04800" cy="9753600"/>
            </a:xfrm>
            <a:custGeom>
              <a:avLst/>
              <a:gdLst/>
              <a:ahLst/>
              <a:cxnLst/>
              <a:rect r="r" b="b" t="t" l="l"/>
              <a:pathLst>
                <a:path h="9753600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777086" y="6404983"/>
            <a:ext cx="1499671" cy="671753"/>
          </a:xfrm>
          <a:custGeom>
            <a:avLst/>
            <a:gdLst/>
            <a:ahLst/>
            <a:cxnLst/>
            <a:rect r="r" b="b" t="t" l="l"/>
            <a:pathLst>
              <a:path h="671753" w="1499671">
                <a:moveTo>
                  <a:pt x="0" y="0"/>
                </a:moveTo>
                <a:lnTo>
                  <a:pt x="1499671" y="0"/>
                </a:lnTo>
                <a:lnTo>
                  <a:pt x="1499671" y="671753"/>
                </a:lnTo>
                <a:lnTo>
                  <a:pt x="0" y="671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8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5400000">
            <a:off x="6339841" y="3"/>
            <a:ext cx="3413756" cy="3413758"/>
            <a:chOff x="0" y="0"/>
            <a:chExt cx="4551674" cy="4551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51680" cy="4551680"/>
            </a:xfrm>
            <a:custGeom>
              <a:avLst/>
              <a:gdLst/>
              <a:ahLst/>
              <a:cxnLst/>
              <a:rect r="r" b="b" t="t" l="l"/>
              <a:pathLst>
                <a:path h="4551680" w="4551680">
                  <a:moveTo>
                    <a:pt x="0" y="0"/>
                  </a:moveTo>
                  <a:lnTo>
                    <a:pt x="4551680" y="0"/>
                  </a:lnTo>
                  <a:cubicBezTo>
                    <a:pt x="4551680" y="2513838"/>
                    <a:pt x="2513838" y="4551680"/>
                    <a:pt x="0" y="4551680"/>
                  </a:cubicBezTo>
                  <a:close/>
                </a:path>
              </a:pathLst>
            </a:custGeom>
            <a:solidFill>
              <a:srgbClr val="7AE1AA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084686" y="2901951"/>
            <a:ext cx="3584228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al Bold"/>
              </a:rPr>
              <a:t>Demonstration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82528" y="1705433"/>
            <a:ext cx="1846123" cy="1846123"/>
          </a:xfrm>
          <a:custGeom>
            <a:avLst/>
            <a:gdLst/>
            <a:ahLst/>
            <a:cxnLst/>
            <a:rect r="r" b="b" t="t" l="l"/>
            <a:pathLst>
              <a:path h="1846123" w="1846123">
                <a:moveTo>
                  <a:pt x="0" y="0"/>
                </a:moveTo>
                <a:lnTo>
                  <a:pt x="1846123" y="0"/>
                </a:lnTo>
                <a:lnTo>
                  <a:pt x="1846123" y="1846122"/>
                </a:lnTo>
                <a:lnTo>
                  <a:pt x="0" y="184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97225" y="1705433"/>
            <a:ext cx="1846123" cy="1846123"/>
          </a:xfrm>
          <a:custGeom>
            <a:avLst/>
            <a:gdLst/>
            <a:ahLst/>
            <a:cxnLst/>
            <a:rect r="r" b="b" t="t" l="l"/>
            <a:pathLst>
              <a:path h="1846123" w="1846123">
                <a:moveTo>
                  <a:pt x="0" y="0"/>
                </a:moveTo>
                <a:lnTo>
                  <a:pt x="1846122" y="0"/>
                </a:lnTo>
                <a:lnTo>
                  <a:pt x="1846122" y="1846122"/>
                </a:lnTo>
                <a:lnTo>
                  <a:pt x="0" y="1846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2656" y="1866302"/>
            <a:ext cx="1791298" cy="1791298"/>
          </a:xfrm>
          <a:custGeom>
            <a:avLst/>
            <a:gdLst/>
            <a:ahLst/>
            <a:cxnLst/>
            <a:rect r="r" b="b" t="t" l="l"/>
            <a:pathLst>
              <a:path h="1791298" w="1791298">
                <a:moveTo>
                  <a:pt x="0" y="0"/>
                </a:moveTo>
                <a:lnTo>
                  <a:pt x="1791298" y="0"/>
                </a:lnTo>
                <a:lnTo>
                  <a:pt x="1791298" y="1791298"/>
                </a:lnTo>
                <a:lnTo>
                  <a:pt x="0" y="1791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51856" y="3513455"/>
            <a:ext cx="49887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Jeju Hallasan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1313" y="3879273"/>
            <a:ext cx="13939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7789" y="117962"/>
            <a:ext cx="430014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65331" y="3879273"/>
            <a:ext cx="128051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Limitation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5907" y="3879273"/>
            <a:ext cx="148875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Future 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7789" y="4466647"/>
            <a:ext cx="2908459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Trained model that can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predict weather</a:t>
            </a:r>
          </a:p>
          <a:p>
            <a:pPr algn="ctr">
              <a:lnSpc>
                <a:spcPts val="2239"/>
              </a:lnSpc>
            </a:pP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Can load live API to model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for prediction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70924" y="4466647"/>
            <a:ext cx="2269331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Low quality  of data</a:t>
            </a:r>
          </a:p>
          <a:p>
            <a:pPr algn="ctr">
              <a:lnSpc>
                <a:spcPts val="2239"/>
              </a:lnSpc>
            </a:pP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Lack of time &amp;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computing power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25374" y="4466647"/>
            <a:ext cx="3213973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More data with better quality</a:t>
            </a:r>
          </a:p>
          <a:p>
            <a:pPr algn="ctr">
              <a:lnSpc>
                <a:spcPts val="2239"/>
              </a:lnSpc>
            </a:pP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Model trained with better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</a:rPr>
              <a:t>computing power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0646" y="39931"/>
            <a:ext cx="595170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Reference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295" y="1461317"/>
            <a:ext cx="9225010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Tigerschiold T (2022) </a:t>
            </a:r>
            <a:r>
              <a:rPr lang="en-US" sz="2199">
                <a:solidFill>
                  <a:srgbClr val="000000"/>
                </a:solidFill>
                <a:latin typeface="Canva Sans Italics"/>
              </a:rPr>
              <a:t>What is Accuracy, Precision, Recall and F1 Score?, labef website, accessed 15 January 2024.https://www.labelf.ai/blog/what-is-accuracy-precision-recall-and-f1-score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8" b="0"/>
            </a:stretch>
          </a:blipFill>
        </p:spPr>
      </p:sp>
      <p:sp>
        <p:nvSpPr>
          <p:cNvPr name="Freeform 9" id="9" descr="RMIT_DUO_RGB_flat_LR.jpg"/>
          <p:cNvSpPr/>
          <p:nvPr/>
        </p:nvSpPr>
        <p:spPr>
          <a:xfrm flipH="false" flipV="false" rot="0">
            <a:off x="0" y="0"/>
            <a:ext cx="5760000" cy="6495126"/>
          </a:xfrm>
          <a:custGeom>
            <a:avLst/>
            <a:gdLst/>
            <a:ahLst/>
            <a:cxnLst/>
            <a:rect r="r" b="b" t="t" l="l"/>
            <a:pathLst>
              <a:path h="6495126" w="5760000">
                <a:moveTo>
                  <a:pt x="0" y="0"/>
                </a:moveTo>
                <a:lnTo>
                  <a:pt x="5760000" y="0"/>
                </a:lnTo>
                <a:lnTo>
                  <a:pt x="5760000" y="6495126"/>
                </a:lnTo>
                <a:lnTo>
                  <a:pt x="0" y="649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0"/>
            <a:ext cx="9753600" cy="7315200"/>
            <a:chOff x="0" y="0"/>
            <a:chExt cx="13004800" cy="9753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04800" cy="9753600"/>
            </a:xfrm>
            <a:custGeom>
              <a:avLst/>
              <a:gdLst/>
              <a:ahLst/>
              <a:cxnLst/>
              <a:rect r="r" b="b" t="t" l="l"/>
              <a:pathLst>
                <a:path h="9753600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9753600"/>
                  </a:lnTo>
                  <a:lnTo>
                    <a:pt x="0" y="9753600"/>
                  </a:lnTo>
                  <a:lnTo>
                    <a:pt x="0" y="8013700"/>
                  </a:lnTo>
                  <a:lnTo>
                    <a:pt x="295910" y="7998714"/>
                  </a:lnTo>
                  <a:cubicBezTo>
                    <a:pt x="1873377" y="7838567"/>
                    <a:pt x="3104388" y="6506337"/>
                    <a:pt x="3104388" y="4886579"/>
                  </a:cubicBezTo>
                  <a:cubicBezTo>
                    <a:pt x="3104388" y="3266821"/>
                    <a:pt x="1873377" y="1934591"/>
                    <a:pt x="295910" y="1774317"/>
                  </a:cubicBezTo>
                  <a:lnTo>
                    <a:pt x="0" y="1759458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317297" y="1332699"/>
            <a:ext cx="2436303" cy="4677024"/>
            <a:chOff x="0" y="0"/>
            <a:chExt cx="3248404" cy="62360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48406" cy="6236081"/>
            </a:xfrm>
            <a:custGeom>
              <a:avLst/>
              <a:gdLst/>
              <a:ahLst/>
              <a:cxnLst/>
              <a:rect r="r" b="b" t="t" l="l"/>
              <a:pathLst>
                <a:path h="6236081" w="3248406">
                  <a:moveTo>
                    <a:pt x="2434971" y="0"/>
                  </a:moveTo>
                  <a:lnTo>
                    <a:pt x="3248406" y="0"/>
                  </a:lnTo>
                  <a:lnTo>
                    <a:pt x="3248406" y="6236081"/>
                  </a:lnTo>
                  <a:lnTo>
                    <a:pt x="2434971" y="6236081"/>
                  </a:lnTo>
                  <a:lnTo>
                    <a:pt x="2434971" y="5535295"/>
                  </a:lnTo>
                  <a:lnTo>
                    <a:pt x="1090041" y="5535295"/>
                  </a:lnTo>
                  <a:lnTo>
                    <a:pt x="1090041" y="4111498"/>
                  </a:lnTo>
                  <a:lnTo>
                    <a:pt x="0" y="4111498"/>
                  </a:lnTo>
                  <a:lnTo>
                    <a:pt x="0" y="2108581"/>
                  </a:lnTo>
                  <a:lnTo>
                    <a:pt x="1090041" y="2108581"/>
                  </a:lnTo>
                  <a:lnTo>
                    <a:pt x="1090041" y="677926"/>
                  </a:lnTo>
                  <a:lnTo>
                    <a:pt x="2434971" y="677926"/>
                  </a:lnTo>
                  <a:close/>
                </a:path>
              </a:pathLst>
            </a:custGeom>
            <a:solidFill>
              <a:srgbClr val="FAC800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777086" y="6404983"/>
            <a:ext cx="1499671" cy="671753"/>
          </a:xfrm>
          <a:custGeom>
            <a:avLst/>
            <a:gdLst/>
            <a:ahLst/>
            <a:cxnLst/>
            <a:rect r="r" b="b" t="t" l="l"/>
            <a:pathLst>
              <a:path h="671753" w="1499671">
                <a:moveTo>
                  <a:pt x="0" y="0"/>
                </a:moveTo>
                <a:lnTo>
                  <a:pt x="1499671" y="0"/>
                </a:lnTo>
                <a:lnTo>
                  <a:pt x="1499671" y="671753"/>
                </a:lnTo>
                <a:lnTo>
                  <a:pt x="0" y="671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59036" y="2782767"/>
            <a:ext cx="4428237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2"/>
              </a:lnSpc>
            </a:pPr>
            <a:r>
              <a:rPr lang="en-US" sz="4693">
                <a:solidFill>
                  <a:srgbClr val="FFFFFF"/>
                </a:solidFill>
                <a:latin typeface="Arial Bold"/>
              </a:rPr>
              <a:t>Use Big Data</a:t>
            </a:r>
          </a:p>
          <a:p>
            <a:pPr>
              <a:lnSpc>
                <a:spcPts val="5632"/>
              </a:lnSpc>
            </a:pPr>
            <a:r>
              <a:rPr lang="en-US" sz="4693">
                <a:solidFill>
                  <a:srgbClr val="FFFFFF"/>
                </a:solidFill>
                <a:latin typeface="Arial Bold"/>
              </a:rPr>
              <a:t>for</a:t>
            </a:r>
          </a:p>
          <a:p>
            <a:pPr algn="l">
              <a:lnSpc>
                <a:spcPts val="5632"/>
              </a:lnSpc>
            </a:pPr>
            <a:r>
              <a:rPr lang="en-US" sz="4693">
                <a:solidFill>
                  <a:srgbClr val="FFFFFF"/>
                </a:solidFill>
                <a:latin typeface="Arial Bold"/>
              </a:rPr>
              <a:t>Bigger Things!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54591" y="1779219"/>
            <a:ext cx="2975306" cy="2492358"/>
            <a:chOff x="0" y="0"/>
            <a:chExt cx="1101965" cy="9230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1965" cy="923095"/>
            </a:xfrm>
            <a:custGeom>
              <a:avLst/>
              <a:gdLst/>
              <a:ahLst/>
              <a:cxnLst/>
              <a:rect r="r" b="b" t="t" l="l"/>
              <a:pathLst>
                <a:path h="923095" w="1101965">
                  <a:moveTo>
                    <a:pt x="93674" y="0"/>
                  </a:moveTo>
                  <a:lnTo>
                    <a:pt x="1008291" y="0"/>
                  </a:lnTo>
                  <a:cubicBezTo>
                    <a:pt x="1033135" y="0"/>
                    <a:pt x="1056961" y="9869"/>
                    <a:pt x="1074529" y="27437"/>
                  </a:cubicBezTo>
                  <a:cubicBezTo>
                    <a:pt x="1092096" y="45004"/>
                    <a:pt x="1101965" y="68830"/>
                    <a:pt x="1101965" y="93674"/>
                  </a:cubicBezTo>
                  <a:lnTo>
                    <a:pt x="1101965" y="829421"/>
                  </a:lnTo>
                  <a:cubicBezTo>
                    <a:pt x="1101965" y="881156"/>
                    <a:pt x="1060026" y="923095"/>
                    <a:pt x="1008291" y="923095"/>
                  </a:cubicBezTo>
                  <a:lnTo>
                    <a:pt x="93674" y="923095"/>
                  </a:lnTo>
                  <a:cubicBezTo>
                    <a:pt x="68830" y="923095"/>
                    <a:pt x="45004" y="913226"/>
                    <a:pt x="27437" y="895659"/>
                  </a:cubicBezTo>
                  <a:cubicBezTo>
                    <a:pt x="9869" y="878092"/>
                    <a:pt x="0" y="854265"/>
                    <a:pt x="0" y="829421"/>
                  </a:cubicBezTo>
                  <a:lnTo>
                    <a:pt x="0" y="93674"/>
                  </a:lnTo>
                  <a:cubicBezTo>
                    <a:pt x="0" y="68830"/>
                    <a:pt x="9869" y="45004"/>
                    <a:pt x="27437" y="27437"/>
                  </a:cubicBezTo>
                  <a:cubicBezTo>
                    <a:pt x="45004" y="9869"/>
                    <a:pt x="68830" y="0"/>
                    <a:pt x="936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01965" cy="961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4591" y="173281"/>
            <a:ext cx="673380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5"/>
              </a:lnSpc>
              <a:spcBef>
                <a:spcPct val="0"/>
              </a:spcBef>
            </a:pPr>
            <a:r>
              <a:rPr lang="en-US" sz="4546">
                <a:solidFill>
                  <a:srgbClr val="FFFFFF"/>
                </a:solidFill>
                <a:latin typeface="Arial Bold"/>
              </a:rPr>
              <a:t>Team Introduciton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801780" y="4346037"/>
            <a:ext cx="2975306" cy="2492358"/>
            <a:chOff x="0" y="0"/>
            <a:chExt cx="1101965" cy="9230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1965" cy="923095"/>
            </a:xfrm>
            <a:custGeom>
              <a:avLst/>
              <a:gdLst/>
              <a:ahLst/>
              <a:cxnLst/>
              <a:rect r="r" b="b" t="t" l="l"/>
              <a:pathLst>
                <a:path h="923095" w="1101965">
                  <a:moveTo>
                    <a:pt x="93674" y="0"/>
                  </a:moveTo>
                  <a:lnTo>
                    <a:pt x="1008291" y="0"/>
                  </a:lnTo>
                  <a:cubicBezTo>
                    <a:pt x="1033135" y="0"/>
                    <a:pt x="1056961" y="9869"/>
                    <a:pt x="1074529" y="27437"/>
                  </a:cubicBezTo>
                  <a:cubicBezTo>
                    <a:pt x="1092096" y="45004"/>
                    <a:pt x="1101965" y="68830"/>
                    <a:pt x="1101965" y="93674"/>
                  </a:cubicBezTo>
                  <a:lnTo>
                    <a:pt x="1101965" y="829421"/>
                  </a:lnTo>
                  <a:cubicBezTo>
                    <a:pt x="1101965" y="881156"/>
                    <a:pt x="1060026" y="923095"/>
                    <a:pt x="1008291" y="923095"/>
                  </a:cubicBezTo>
                  <a:lnTo>
                    <a:pt x="93674" y="923095"/>
                  </a:lnTo>
                  <a:cubicBezTo>
                    <a:pt x="68830" y="923095"/>
                    <a:pt x="45004" y="913226"/>
                    <a:pt x="27437" y="895659"/>
                  </a:cubicBezTo>
                  <a:cubicBezTo>
                    <a:pt x="9869" y="878092"/>
                    <a:pt x="0" y="854265"/>
                    <a:pt x="0" y="829421"/>
                  </a:cubicBezTo>
                  <a:lnTo>
                    <a:pt x="0" y="93674"/>
                  </a:lnTo>
                  <a:cubicBezTo>
                    <a:pt x="0" y="68830"/>
                    <a:pt x="9869" y="45004"/>
                    <a:pt x="27437" y="27437"/>
                  </a:cubicBezTo>
                  <a:cubicBezTo>
                    <a:pt x="45004" y="9869"/>
                    <a:pt x="68830" y="0"/>
                    <a:pt x="936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01965" cy="961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73403" y="4400186"/>
            <a:ext cx="2975306" cy="2492358"/>
            <a:chOff x="0" y="0"/>
            <a:chExt cx="1101965" cy="9230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01965" cy="923095"/>
            </a:xfrm>
            <a:custGeom>
              <a:avLst/>
              <a:gdLst/>
              <a:ahLst/>
              <a:cxnLst/>
              <a:rect r="r" b="b" t="t" l="l"/>
              <a:pathLst>
                <a:path h="923095" w="1101965">
                  <a:moveTo>
                    <a:pt x="93674" y="0"/>
                  </a:moveTo>
                  <a:lnTo>
                    <a:pt x="1008291" y="0"/>
                  </a:lnTo>
                  <a:cubicBezTo>
                    <a:pt x="1033135" y="0"/>
                    <a:pt x="1056961" y="9869"/>
                    <a:pt x="1074529" y="27437"/>
                  </a:cubicBezTo>
                  <a:cubicBezTo>
                    <a:pt x="1092096" y="45004"/>
                    <a:pt x="1101965" y="68830"/>
                    <a:pt x="1101965" y="93674"/>
                  </a:cubicBezTo>
                  <a:lnTo>
                    <a:pt x="1101965" y="829421"/>
                  </a:lnTo>
                  <a:cubicBezTo>
                    <a:pt x="1101965" y="881156"/>
                    <a:pt x="1060026" y="923095"/>
                    <a:pt x="1008291" y="923095"/>
                  </a:cubicBezTo>
                  <a:lnTo>
                    <a:pt x="93674" y="923095"/>
                  </a:lnTo>
                  <a:cubicBezTo>
                    <a:pt x="68830" y="923095"/>
                    <a:pt x="45004" y="913226"/>
                    <a:pt x="27437" y="895659"/>
                  </a:cubicBezTo>
                  <a:cubicBezTo>
                    <a:pt x="9869" y="878092"/>
                    <a:pt x="0" y="854265"/>
                    <a:pt x="0" y="829421"/>
                  </a:cubicBezTo>
                  <a:lnTo>
                    <a:pt x="0" y="93674"/>
                  </a:lnTo>
                  <a:cubicBezTo>
                    <a:pt x="0" y="68830"/>
                    <a:pt x="9869" y="45004"/>
                    <a:pt x="27437" y="27437"/>
                  </a:cubicBezTo>
                  <a:cubicBezTo>
                    <a:pt x="45004" y="9869"/>
                    <a:pt x="68830" y="0"/>
                    <a:pt x="936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01965" cy="961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03985" y="1779219"/>
            <a:ext cx="2975306" cy="2492358"/>
            <a:chOff x="0" y="0"/>
            <a:chExt cx="1101965" cy="9230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01965" cy="923095"/>
            </a:xfrm>
            <a:custGeom>
              <a:avLst/>
              <a:gdLst/>
              <a:ahLst/>
              <a:cxnLst/>
              <a:rect r="r" b="b" t="t" l="l"/>
              <a:pathLst>
                <a:path h="923095" w="1101965">
                  <a:moveTo>
                    <a:pt x="93674" y="0"/>
                  </a:moveTo>
                  <a:lnTo>
                    <a:pt x="1008291" y="0"/>
                  </a:lnTo>
                  <a:cubicBezTo>
                    <a:pt x="1033135" y="0"/>
                    <a:pt x="1056961" y="9869"/>
                    <a:pt x="1074529" y="27437"/>
                  </a:cubicBezTo>
                  <a:cubicBezTo>
                    <a:pt x="1092096" y="45004"/>
                    <a:pt x="1101965" y="68830"/>
                    <a:pt x="1101965" y="93674"/>
                  </a:cubicBezTo>
                  <a:lnTo>
                    <a:pt x="1101965" y="829421"/>
                  </a:lnTo>
                  <a:cubicBezTo>
                    <a:pt x="1101965" y="881156"/>
                    <a:pt x="1060026" y="923095"/>
                    <a:pt x="1008291" y="923095"/>
                  </a:cubicBezTo>
                  <a:lnTo>
                    <a:pt x="93674" y="923095"/>
                  </a:lnTo>
                  <a:cubicBezTo>
                    <a:pt x="68830" y="923095"/>
                    <a:pt x="45004" y="913226"/>
                    <a:pt x="27437" y="895659"/>
                  </a:cubicBezTo>
                  <a:cubicBezTo>
                    <a:pt x="9869" y="878092"/>
                    <a:pt x="0" y="854265"/>
                    <a:pt x="0" y="829421"/>
                  </a:cubicBezTo>
                  <a:lnTo>
                    <a:pt x="0" y="93674"/>
                  </a:lnTo>
                  <a:cubicBezTo>
                    <a:pt x="0" y="68830"/>
                    <a:pt x="9869" y="45004"/>
                    <a:pt x="27437" y="27437"/>
                  </a:cubicBezTo>
                  <a:cubicBezTo>
                    <a:pt x="45004" y="9869"/>
                    <a:pt x="68830" y="0"/>
                    <a:pt x="936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01965" cy="961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600979" y="1779219"/>
            <a:ext cx="2975306" cy="2492358"/>
            <a:chOff x="0" y="0"/>
            <a:chExt cx="1101965" cy="92309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01965" cy="923095"/>
            </a:xfrm>
            <a:custGeom>
              <a:avLst/>
              <a:gdLst/>
              <a:ahLst/>
              <a:cxnLst/>
              <a:rect r="r" b="b" t="t" l="l"/>
              <a:pathLst>
                <a:path h="923095" w="1101965">
                  <a:moveTo>
                    <a:pt x="93674" y="0"/>
                  </a:moveTo>
                  <a:lnTo>
                    <a:pt x="1008291" y="0"/>
                  </a:lnTo>
                  <a:cubicBezTo>
                    <a:pt x="1033135" y="0"/>
                    <a:pt x="1056961" y="9869"/>
                    <a:pt x="1074529" y="27437"/>
                  </a:cubicBezTo>
                  <a:cubicBezTo>
                    <a:pt x="1092096" y="45004"/>
                    <a:pt x="1101965" y="68830"/>
                    <a:pt x="1101965" y="93674"/>
                  </a:cubicBezTo>
                  <a:lnTo>
                    <a:pt x="1101965" y="829421"/>
                  </a:lnTo>
                  <a:cubicBezTo>
                    <a:pt x="1101965" y="881156"/>
                    <a:pt x="1060026" y="923095"/>
                    <a:pt x="1008291" y="923095"/>
                  </a:cubicBezTo>
                  <a:lnTo>
                    <a:pt x="93674" y="923095"/>
                  </a:lnTo>
                  <a:cubicBezTo>
                    <a:pt x="68830" y="923095"/>
                    <a:pt x="45004" y="913226"/>
                    <a:pt x="27437" y="895659"/>
                  </a:cubicBezTo>
                  <a:cubicBezTo>
                    <a:pt x="9869" y="878092"/>
                    <a:pt x="0" y="854265"/>
                    <a:pt x="0" y="829421"/>
                  </a:cubicBezTo>
                  <a:lnTo>
                    <a:pt x="0" y="93674"/>
                  </a:lnTo>
                  <a:cubicBezTo>
                    <a:pt x="0" y="68830"/>
                    <a:pt x="9869" y="45004"/>
                    <a:pt x="27437" y="27437"/>
                  </a:cubicBezTo>
                  <a:cubicBezTo>
                    <a:pt x="45004" y="9869"/>
                    <a:pt x="68830" y="0"/>
                    <a:pt x="936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01965" cy="961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</a:pPr>
            </a:p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90148" y="2023961"/>
            <a:ext cx="2104192" cy="3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lice Bold"/>
              </a:rPr>
              <a:t>Huynh Van Anh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96714" y="2023961"/>
            <a:ext cx="2589847" cy="3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lice Bold"/>
              </a:rPr>
              <a:t>Nguyen Le Bao Han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63823" y="2023961"/>
            <a:ext cx="2649617" cy="3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lice Bold"/>
              </a:rPr>
              <a:t>Nguyen Thanh Sang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70064" y="4637409"/>
            <a:ext cx="1581984" cy="3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lice Bold"/>
              </a:rPr>
              <a:t>Lee Wonjun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36598" y="4637409"/>
            <a:ext cx="2505670" cy="3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lice Bold"/>
              </a:rPr>
              <a:t>Nguyen Dang Nhat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98649" y="2977773"/>
            <a:ext cx="2287191" cy="3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lice"/>
              </a:rPr>
              <a:t>Product Manager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053783" y="2743543"/>
            <a:ext cx="1875711" cy="1217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8">
                <a:solidFill>
                  <a:srgbClr val="000000"/>
                </a:solidFill>
                <a:latin typeface="Alice"/>
              </a:rPr>
              <a:t>Data Engineer</a:t>
            </a:r>
          </a:p>
          <a:p>
            <a:pPr algn="ctr">
              <a:lnSpc>
                <a:spcPts val="3245"/>
              </a:lnSpc>
            </a:pPr>
            <a:r>
              <a:rPr lang="en-US" sz="2318">
                <a:solidFill>
                  <a:srgbClr val="000000"/>
                </a:solidFill>
                <a:latin typeface="Alice"/>
              </a:rPr>
              <a:t>&amp;</a:t>
            </a:r>
          </a:p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lice"/>
              </a:rPr>
              <a:t>Analyst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69291" y="2743543"/>
            <a:ext cx="1838682" cy="1217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8">
                <a:solidFill>
                  <a:srgbClr val="000000"/>
                </a:solidFill>
                <a:latin typeface="Alice"/>
              </a:rPr>
              <a:t>Data Scientist</a:t>
            </a:r>
          </a:p>
          <a:p>
            <a:pPr algn="ctr">
              <a:lnSpc>
                <a:spcPts val="3245"/>
              </a:lnSpc>
            </a:pPr>
            <a:r>
              <a:rPr lang="en-US" sz="2318">
                <a:solidFill>
                  <a:srgbClr val="000000"/>
                </a:solidFill>
                <a:latin typeface="Alice"/>
              </a:rPr>
              <a:t>&amp;</a:t>
            </a:r>
          </a:p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lice"/>
              </a:rPr>
              <a:t>Analyst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23201" y="5540548"/>
            <a:ext cx="1875711" cy="3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lice"/>
              </a:rPr>
              <a:t>Data Engineer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70092" y="5544591"/>
            <a:ext cx="1838682" cy="3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lice"/>
              </a:rPr>
              <a:t>Data Scientist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1"/>
            <a:ext cx="9753600" cy="7315200"/>
            <a:chOff x="0" y="0"/>
            <a:chExt cx="13004800" cy="9753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04800" cy="9753600"/>
            </a:xfrm>
            <a:custGeom>
              <a:avLst/>
              <a:gdLst/>
              <a:ahLst/>
              <a:cxnLst/>
              <a:rect r="r" b="b" t="t" l="l"/>
              <a:pathLst>
                <a:path h="9753600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6339840" y="1"/>
            <a:ext cx="3413759" cy="3413759"/>
            <a:chOff x="0" y="0"/>
            <a:chExt cx="4551679" cy="45516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51680" cy="4551680"/>
            </a:xfrm>
            <a:custGeom>
              <a:avLst/>
              <a:gdLst/>
              <a:ahLst/>
              <a:cxnLst/>
              <a:rect r="r" b="b" t="t" l="l"/>
              <a:pathLst>
                <a:path h="4551680" w="4551680">
                  <a:moveTo>
                    <a:pt x="0" y="0"/>
                  </a:moveTo>
                  <a:lnTo>
                    <a:pt x="1517269" y="0"/>
                  </a:lnTo>
                  <a:lnTo>
                    <a:pt x="1517269" y="1517269"/>
                  </a:lnTo>
                  <a:lnTo>
                    <a:pt x="3034411" y="1517269"/>
                  </a:lnTo>
                  <a:lnTo>
                    <a:pt x="3034411" y="3034411"/>
                  </a:lnTo>
                  <a:lnTo>
                    <a:pt x="4551680" y="3034411"/>
                  </a:lnTo>
                  <a:lnTo>
                    <a:pt x="4551680" y="4551680"/>
                  </a:lnTo>
                  <a:lnTo>
                    <a:pt x="0" y="4551680"/>
                  </a:lnTo>
                  <a:lnTo>
                    <a:pt x="0" y="3034411"/>
                  </a:lnTo>
                  <a:lnTo>
                    <a:pt x="0" y="1517269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777086" y="6404983"/>
            <a:ext cx="1499671" cy="671753"/>
          </a:xfrm>
          <a:custGeom>
            <a:avLst/>
            <a:gdLst/>
            <a:ahLst/>
            <a:cxnLst/>
            <a:rect r="r" b="b" t="t" l="l"/>
            <a:pathLst>
              <a:path h="671753" w="1499671">
                <a:moveTo>
                  <a:pt x="0" y="0"/>
                </a:moveTo>
                <a:lnTo>
                  <a:pt x="1499671" y="0"/>
                </a:lnTo>
                <a:lnTo>
                  <a:pt x="1499671" y="671753"/>
                </a:lnTo>
                <a:lnTo>
                  <a:pt x="0" y="671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58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84718" y="2358797"/>
            <a:ext cx="3784163" cy="325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 Bold"/>
              </a:rPr>
              <a:t>Overview</a:t>
            </a:r>
          </a:p>
          <a:p>
            <a:pPr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 Bold"/>
              </a:rPr>
              <a:t>Solution Design</a:t>
            </a:r>
          </a:p>
          <a:p>
            <a:pPr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 Bold"/>
              </a:rPr>
              <a:t>Demonstration</a:t>
            </a:r>
          </a:p>
          <a:p>
            <a:pPr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 Bold"/>
              </a:rPr>
              <a:t>Conclusion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44998" y="1398080"/>
            <a:ext cx="4063603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3999">
                <a:solidFill>
                  <a:srgbClr val="FFFFFF"/>
                </a:solidFill>
                <a:latin typeface="Arial Bold"/>
              </a:rPr>
              <a:t>Table of Content</a:t>
            </a:r>
          </a:p>
          <a:p>
            <a:pPr algn="ctr">
              <a:lnSpc>
                <a:spcPts val="3439"/>
              </a:lnSpc>
            </a:pPr>
            <a:r>
              <a:rPr lang="en-US" sz="3999">
                <a:solidFill>
                  <a:srgbClr val="FFFFFF"/>
                </a:solidFill>
                <a:latin typeface="Arial Bold"/>
              </a:rPr>
              <a:t>————————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208971" y="2416894"/>
            <a:ext cx="2899088" cy="289908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82246" y="1622497"/>
            <a:ext cx="1727968" cy="17279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90503" y="4316861"/>
            <a:ext cx="1719712" cy="171971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296664" y="1614010"/>
            <a:ext cx="1736455" cy="173645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229354" y="4241179"/>
            <a:ext cx="1871075" cy="187107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5187" t="0" r="-25187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0" y="157406"/>
            <a:ext cx="5175138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al"/>
              </a:rPr>
              <a:t>Factors of agriculture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70033" y="5380501"/>
            <a:ext cx="23769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Agriculture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4279" y="3459163"/>
            <a:ext cx="74390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Water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2734" y="6153270"/>
            <a:ext cx="103524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Sunlight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96664" y="3459163"/>
            <a:ext cx="16200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Temperature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09700" y="6215441"/>
            <a:ext cx="21103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Extreme weather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94577" y="2010034"/>
            <a:ext cx="2364446" cy="23644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20662" y="2014941"/>
            <a:ext cx="2359540" cy="2359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777723" y="2010034"/>
            <a:ext cx="2364446" cy="236444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00" t="0" r="-2500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0" y="157406"/>
            <a:ext cx="7415541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al"/>
              </a:rPr>
              <a:t>Importance of weather forecast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1374" y="5045849"/>
            <a:ext cx="207811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Fertilization &amp;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Diecese controls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09276" y="5045849"/>
            <a:ext cx="133504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Field work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schedules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84727" y="5045849"/>
            <a:ext cx="255043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Deciding varieties of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crops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69319" y="4196519"/>
            <a:ext cx="1821318" cy="18213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8012" y="0"/>
                  </a:moveTo>
                  <a:lnTo>
                    <a:pt x="744788" y="0"/>
                  </a:lnTo>
                  <a:cubicBezTo>
                    <a:pt x="762826" y="0"/>
                    <a:pt x="780125" y="7165"/>
                    <a:pt x="792880" y="19920"/>
                  </a:cubicBezTo>
                  <a:cubicBezTo>
                    <a:pt x="805634" y="32675"/>
                    <a:pt x="812800" y="49974"/>
                    <a:pt x="812800" y="68012"/>
                  </a:cubicBezTo>
                  <a:lnTo>
                    <a:pt x="812800" y="744788"/>
                  </a:lnTo>
                  <a:cubicBezTo>
                    <a:pt x="812800" y="762826"/>
                    <a:pt x="805634" y="780125"/>
                    <a:pt x="792880" y="792880"/>
                  </a:cubicBezTo>
                  <a:cubicBezTo>
                    <a:pt x="780125" y="805634"/>
                    <a:pt x="762826" y="812800"/>
                    <a:pt x="744788" y="812800"/>
                  </a:cubicBezTo>
                  <a:lnTo>
                    <a:pt x="68012" y="812800"/>
                  </a:lnTo>
                  <a:cubicBezTo>
                    <a:pt x="49974" y="812800"/>
                    <a:pt x="32675" y="805634"/>
                    <a:pt x="19920" y="792880"/>
                  </a:cubicBezTo>
                  <a:cubicBezTo>
                    <a:pt x="7165" y="780125"/>
                    <a:pt x="0" y="762826"/>
                    <a:pt x="0" y="744788"/>
                  </a:cubicBezTo>
                  <a:lnTo>
                    <a:pt x="0" y="68012"/>
                  </a:lnTo>
                  <a:cubicBezTo>
                    <a:pt x="0" y="49974"/>
                    <a:pt x="7165" y="32675"/>
                    <a:pt x="19920" y="19920"/>
                  </a:cubicBezTo>
                  <a:cubicBezTo>
                    <a:pt x="32675" y="7165"/>
                    <a:pt x="49974" y="0"/>
                    <a:pt x="68012" y="0"/>
                  </a:cubicBezTo>
                  <a:close/>
                </a:path>
              </a:pathLst>
            </a:custGeom>
            <a:blipFill>
              <a:blip r:embed="rId3"/>
              <a:stretch>
                <a:fillRect l="-26190" t="0" r="-2619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3673" y="157406"/>
            <a:ext cx="7415541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al"/>
              </a:rPr>
              <a:t>Aim of project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718581" y="4196519"/>
            <a:ext cx="1821318" cy="182131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8012" y="0"/>
                  </a:moveTo>
                  <a:lnTo>
                    <a:pt x="744788" y="0"/>
                  </a:lnTo>
                  <a:cubicBezTo>
                    <a:pt x="762826" y="0"/>
                    <a:pt x="780125" y="7165"/>
                    <a:pt x="792880" y="19920"/>
                  </a:cubicBezTo>
                  <a:cubicBezTo>
                    <a:pt x="805634" y="32675"/>
                    <a:pt x="812800" y="49974"/>
                    <a:pt x="812800" y="68012"/>
                  </a:cubicBezTo>
                  <a:lnTo>
                    <a:pt x="812800" y="744788"/>
                  </a:lnTo>
                  <a:cubicBezTo>
                    <a:pt x="812800" y="762826"/>
                    <a:pt x="805634" y="780125"/>
                    <a:pt x="792880" y="792880"/>
                  </a:cubicBezTo>
                  <a:cubicBezTo>
                    <a:pt x="780125" y="805634"/>
                    <a:pt x="762826" y="812800"/>
                    <a:pt x="744788" y="812800"/>
                  </a:cubicBezTo>
                  <a:lnTo>
                    <a:pt x="68012" y="812800"/>
                  </a:lnTo>
                  <a:cubicBezTo>
                    <a:pt x="49974" y="812800"/>
                    <a:pt x="32675" y="805634"/>
                    <a:pt x="19920" y="792880"/>
                  </a:cubicBezTo>
                  <a:cubicBezTo>
                    <a:pt x="7165" y="780125"/>
                    <a:pt x="0" y="762826"/>
                    <a:pt x="0" y="744788"/>
                  </a:cubicBezTo>
                  <a:lnTo>
                    <a:pt x="0" y="68012"/>
                  </a:lnTo>
                  <a:cubicBezTo>
                    <a:pt x="0" y="49974"/>
                    <a:pt x="7165" y="32675"/>
                    <a:pt x="19920" y="19920"/>
                  </a:cubicBezTo>
                  <a:cubicBezTo>
                    <a:pt x="32675" y="7165"/>
                    <a:pt x="49974" y="0"/>
                    <a:pt x="6801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173162" y="4196519"/>
            <a:ext cx="1821318" cy="182131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8012" y="0"/>
                  </a:moveTo>
                  <a:lnTo>
                    <a:pt x="744788" y="0"/>
                  </a:lnTo>
                  <a:cubicBezTo>
                    <a:pt x="762826" y="0"/>
                    <a:pt x="780125" y="7165"/>
                    <a:pt x="792880" y="19920"/>
                  </a:cubicBezTo>
                  <a:cubicBezTo>
                    <a:pt x="805634" y="32675"/>
                    <a:pt x="812800" y="49974"/>
                    <a:pt x="812800" y="68012"/>
                  </a:cubicBezTo>
                  <a:lnTo>
                    <a:pt x="812800" y="744788"/>
                  </a:lnTo>
                  <a:cubicBezTo>
                    <a:pt x="812800" y="762826"/>
                    <a:pt x="805634" y="780125"/>
                    <a:pt x="792880" y="792880"/>
                  </a:cubicBezTo>
                  <a:cubicBezTo>
                    <a:pt x="780125" y="805634"/>
                    <a:pt x="762826" y="812800"/>
                    <a:pt x="744788" y="812800"/>
                  </a:cubicBezTo>
                  <a:lnTo>
                    <a:pt x="68012" y="812800"/>
                  </a:lnTo>
                  <a:cubicBezTo>
                    <a:pt x="49974" y="812800"/>
                    <a:pt x="32675" y="805634"/>
                    <a:pt x="19920" y="792880"/>
                  </a:cubicBezTo>
                  <a:cubicBezTo>
                    <a:pt x="7165" y="780125"/>
                    <a:pt x="0" y="762826"/>
                    <a:pt x="0" y="744788"/>
                  </a:cubicBezTo>
                  <a:lnTo>
                    <a:pt x="0" y="68012"/>
                  </a:lnTo>
                  <a:cubicBezTo>
                    <a:pt x="0" y="49974"/>
                    <a:pt x="7165" y="32675"/>
                    <a:pt x="19920" y="19920"/>
                  </a:cubicBezTo>
                  <a:cubicBezTo>
                    <a:pt x="32675" y="7165"/>
                    <a:pt x="49974" y="0"/>
                    <a:pt x="6801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627742" y="4087506"/>
            <a:ext cx="1821318" cy="182131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8012" y="0"/>
                  </a:moveTo>
                  <a:lnTo>
                    <a:pt x="744788" y="0"/>
                  </a:lnTo>
                  <a:cubicBezTo>
                    <a:pt x="762826" y="0"/>
                    <a:pt x="780125" y="7165"/>
                    <a:pt x="792880" y="19920"/>
                  </a:cubicBezTo>
                  <a:cubicBezTo>
                    <a:pt x="805634" y="32675"/>
                    <a:pt x="812800" y="49974"/>
                    <a:pt x="812800" y="68012"/>
                  </a:cubicBezTo>
                  <a:lnTo>
                    <a:pt x="812800" y="744788"/>
                  </a:lnTo>
                  <a:cubicBezTo>
                    <a:pt x="812800" y="762826"/>
                    <a:pt x="805634" y="780125"/>
                    <a:pt x="792880" y="792880"/>
                  </a:cubicBezTo>
                  <a:cubicBezTo>
                    <a:pt x="780125" y="805634"/>
                    <a:pt x="762826" y="812800"/>
                    <a:pt x="744788" y="812800"/>
                  </a:cubicBezTo>
                  <a:lnTo>
                    <a:pt x="68012" y="812800"/>
                  </a:lnTo>
                  <a:cubicBezTo>
                    <a:pt x="49974" y="812800"/>
                    <a:pt x="32675" y="805634"/>
                    <a:pt x="19920" y="792880"/>
                  </a:cubicBezTo>
                  <a:cubicBezTo>
                    <a:pt x="7165" y="780125"/>
                    <a:pt x="0" y="762826"/>
                    <a:pt x="0" y="744788"/>
                  </a:cubicBezTo>
                  <a:lnTo>
                    <a:pt x="0" y="68012"/>
                  </a:lnTo>
                  <a:cubicBezTo>
                    <a:pt x="0" y="49974"/>
                    <a:pt x="7165" y="32675"/>
                    <a:pt x="19920" y="19920"/>
                  </a:cubicBezTo>
                  <a:cubicBezTo>
                    <a:pt x="32675" y="7165"/>
                    <a:pt x="49974" y="0"/>
                    <a:pt x="680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75993" y="6153270"/>
            <a:ext cx="19146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Collecting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88016" y="6153270"/>
            <a:ext cx="14824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Train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76800" y="6120638"/>
            <a:ext cx="250733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Processing real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04783" y="6105716"/>
            <a:ext cx="18442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Visual forecast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78406" y="1589477"/>
            <a:ext cx="1821609" cy="182160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8001" y="0"/>
                  </a:moveTo>
                  <a:lnTo>
                    <a:pt x="744799" y="0"/>
                  </a:lnTo>
                  <a:cubicBezTo>
                    <a:pt x="762834" y="0"/>
                    <a:pt x="780130" y="7164"/>
                    <a:pt x="792883" y="19917"/>
                  </a:cubicBezTo>
                  <a:cubicBezTo>
                    <a:pt x="805636" y="32670"/>
                    <a:pt x="812800" y="49966"/>
                    <a:pt x="812800" y="68001"/>
                  </a:cubicBezTo>
                  <a:lnTo>
                    <a:pt x="812800" y="744799"/>
                  </a:lnTo>
                  <a:cubicBezTo>
                    <a:pt x="812800" y="762834"/>
                    <a:pt x="805636" y="780130"/>
                    <a:pt x="792883" y="792883"/>
                  </a:cubicBezTo>
                  <a:cubicBezTo>
                    <a:pt x="780130" y="805636"/>
                    <a:pt x="762834" y="812800"/>
                    <a:pt x="744799" y="812800"/>
                  </a:cubicBezTo>
                  <a:lnTo>
                    <a:pt x="68001" y="812800"/>
                  </a:lnTo>
                  <a:cubicBezTo>
                    <a:pt x="49966" y="812800"/>
                    <a:pt x="32670" y="805636"/>
                    <a:pt x="19917" y="792883"/>
                  </a:cubicBezTo>
                  <a:cubicBezTo>
                    <a:pt x="7164" y="780130"/>
                    <a:pt x="0" y="762834"/>
                    <a:pt x="0" y="744799"/>
                  </a:cubicBezTo>
                  <a:lnTo>
                    <a:pt x="0" y="68001"/>
                  </a:lnTo>
                  <a:cubicBezTo>
                    <a:pt x="0" y="49966"/>
                    <a:pt x="7164" y="32670"/>
                    <a:pt x="19917" y="19917"/>
                  </a:cubicBezTo>
                  <a:cubicBezTo>
                    <a:pt x="32670" y="7164"/>
                    <a:pt x="49966" y="0"/>
                    <a:pt x="68001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412195" y="2082852"/>
            <a:ext cx="564987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Multi-label classification model of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weather forecasting for agricultural cities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1"/>
            <a:ext cx="9753600" cy="7315200"/>
            <a:chOff x="0" y="0"/>
            <a:chExt cx="13004800" cy="9753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04800" cy="9753600"/>
            </a:xfrm>
            <a:custGeom>
              <a:avLst/>
              <a:gdLst/>
              <a:ahLst/>
              <a:cxnLst/>
              <a:rect r="r" b="b" t="t" l="l"/>
              <a:pathLst>
                <a:path h="9753600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777086" y="6404983"/>
            <a:ext cx="1499671" cy="671753"/>
          </a:xfrm>
          <a:custGeom>
            <a:avLst/>
            <a:gdLst/>
            <a:ahLst/>
            <a:cxnLst/>
            <a:rect r="r" b="b" t="t" l="l"/>
            <a:pathLst>
              <a:path h="671753" w="1499671">
                <a:moveTo>
                  <a:pt x="0" y="0"/>
                </a:moveTo>
                <a:lnTo>
                  <a:pt x="1499671" y="0"/>
                </a:lnTo>
                <a:lnTo>
                  <a:pt x="1499671" y="671753"/>
                </a:lnTo>
                <a:lnTo>
                  <a:pt x="0" y="671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8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5400000">
            <a:off x="6339841" y="3"/>
            <a:ext cx="3413756" cy="3413758"/>
            <a:chOff x="0" y="0"/>
            <a:chExt cx="4551674" cy="4551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51680" cy="4551680"/>
            </a:xfrm>
            <a:custGeom>
              <a:avLst/>
              <a:gdLst/>
              <a:ahLst/>
              <a:cxnLst/>
              <a:rect r="r" b="b" t="t" l="l"/>
              <a:pathLst>
                <a:path h="4551680" w="4551680">
                  <a:moveTo>
                    <a:pt x="0" y="0"/>
                  </a:moveTo>
                  <a:lnTo>
                    <a:pt x="4551680" y="0"/>
                  </a:lnTo>
                  <a:cubicBezTo>
                    <a:pt x="4551680" y="2513838"/>
                    <a:pt x="2513838" y="4551680"/>
                    <a:pt x="0" y="4551680"/>
                  </a:cubicBezTo>
                  <a:close/>
                </a:path>
              </a:pathLst>
            </a:custGeom>
            <a:solidFill>
              <a:srgbClr val="7AE1AA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943448" y="2901951"/>
            <a:ext cx="386670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al Bold"/>
              </a:rPr>
              <a:t>Solution Design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9813" y="1953475"/>
            <a:ext cx="2511498" cy="1245861"/>
          </a:xfrm>
          <a:custGeom>
            <a:avLst/>
            <a:gdLst/>
            <a:ahLst/>
            <a:cxnLst/>
            <a:rect r="r" b="b" t="t" l="l"/>
            <a:pathLst>
              <a:path h="1245861" w="2511498">
                <a:moveTo>
                  <a:pt x="0" y="0"/>
                </a:moveTo>
                <a:lnTo>
                  <a:pt x="2511498" y="0"/>
                </a:lnTo>
                <a:lnTo>
                  <a:pt x="2511498" y="1245861"/>
                </a:lnTo>
                <a:lnTo>
                  <a:pt x="0" y="124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38643" y="1887207"/>
            <a:ext cx="3038657" cy="1381208"/>
          </a:xfrm>
          <a:custGeom>
            <a:avLst/>
            <a:gdLst/>
            <a:ahLst/>
            <a:cxnLst/>
            <a:rect r="r" b="b" t="t" l="l"/>
            <a:pathLst>
              <a:path h="1381208" w="3038657">
                <a:moveTo>
                  <a:pt x="0" y="0"/>
                </a:moveTo>
                <a:lnTo>
                  <a:pt x="3038657" y="0"/>
                </a:lnTo>
                <a:lnTo>
                  <a:pt x="3038657" y="1381208"/>
                </a:lnTo>
                <a:lnTo>
                  <a:pt x="0" y="138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6142" y="39931"/>
            <a:ext cx="290929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5689" y="3885136"/>
            <a:ext cx="271974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Current weather data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13802" y="3708923"/>
            <a:ext cx="217979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Historical Hourly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Weather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3226" y="3885136"/>
            <a:ext cx="164556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US Accidents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2487" y="4688245"/>
            <a:ext cx="2526149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Streaming data of current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weather from selected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cities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80690" y="4688245"/>
            <a:ext cx="2446020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High temporal resolution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data of various weather 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attributes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from 2012 to 2017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78414" y="4688245"/>
            <a:ext cx="3275186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Car accident dataset of US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from Traffic API with meteorological data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anva Sans"/>
              </a:rPr>
              <a:t>from 2016 to 2023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753600" cy="1222862"/>
            <a:chOff x="0" y="0"/>
            <a:chExt cx="13004800" cy="1630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4800" cy="1630426"/>
            </a:xfrm>
            <a:custGeom>
              <a:avLst/>
              <a:gdLst/>
              <a:ahLst/>
              <a:cxnLst/>
              <a:rect r="r" b="b" t="t" l="l"/>
              <a:pathLst>
                <a:path h="1630426" w="13004800">
                  <a:moveTo>
                    <a:pt x="0" y="0"/>
                  </a:moveTo>
                  <a:lnTo>
                    <a:pt x="13004800" y="0"/>
                  </a:lnTo>
                  <a:lnTo>
                    <a:pt x="13004800" y="1630426"/>
                  </a:lnTo>
                  <a:lnTo>
                    <a:pt x="0" y="1630426"/>
                  </a:lnTo>
                  <a:close/>
                </a:path>
              </a:pathLst>
            </a:custGeom>
            <a:solidFill>
              <a:srgbClr val="0000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469888"/>
            <a:ext cx="845312" cy="845312"/>
            <a:chOff x="0" y="0"/>
            <a:chExt cx="1127083" cy="1127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7125" cy="1127125"/>
            </a:xfrm>
            <a:custGeom>
              <a:avLst/>
              <a:gdLst/>
              <a:ahLst/>
              <a:cxnLst/>
              <a:rect r="r" b="b" t="t" l="l"/>
              <a:pathLst>
                <a:path h="1127125" w="1127125">
                  <a:moveTo>
                    <a:pt x="0" y="0"/>
                  </a:moveTo>
                  <a:lnTo>
                    <a:pt x="563499" y="0"/>
                  </a:lnTo>
                  <a:lnTo>
                    <a:pt x="563499" y="563499"/>
                  </a:lnTo>
                  <a:lnTo>
                    <a:pt x="1127125" y="563499"/>
                  </a:lnTo>
                  <a:lnTo>
                    <a:pt x="1127125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8530738" y="-13547"/>
            <a:ext cx="1222862" cy="1222862"/>
            <a:chOff x="0" y="0"/>
            <a:chExt cx="1630482" cy="16304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0426" cy="1630426"/>
            </a:xfrm>
            <a:custGeom>
              <a:avLst/>
              <a:gdLst/>
              <a:ahLst/>
              <a:cxnLst/>
              <a:rect r="r" b="b" t="t" l="l"/>
              <a:pathLst>
                <a:path h="1630426" w="1630426">
                  <a:moveTo>
                    <a:pt x="0" y="0"/>
                  </a:moveTo>
                  <a:lnTo>
                    <a:pt x="543433" y="0"/>
                  </a:lnTo>
                  <a:lnTo>
                    <a:pt x="543433" y="543433"/>
                  </a:lnTo>
                  <a:lnTo>
                    <a:pt x="1086993" y="543433"/>
                  </a:lnTo>
                  <a:lnTo>
                    <a:pt x="1086993" y="1086993"/>
                  </a:lnTo>
                  <a:lnTo>
                    <a:pt x="1630426" y="1086993"/>
                  </a:lnTo>
                  <a:lnTo>
                    <a:pt x="1630426" y="1630426"/>
                  </a:lnTo>
                  <a:lnTo>
                    <a:pt x="0" y="1630426"/>
                  </a:lnTo>
                  <a:lnTo>
                    <a:pt x="0" y="1086993"/>
                  </a:lnTo>
                  <a:lnTo>
                    <a:pt x="0" y="543433"/>
                  </a:lnTo>
                  <a:close/>
                </a:path>
              </a:pathLst>
            </a:custGeom>
            <a:solidFill>
              <a:srgbClr val="AA00A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77086" y="6502519"/>
            <a:ext cx="1499671" cy="671751"/>
          </a:xfrm>
          <a:custGeom>
            <a:avLst/>
            <a:gdLst/>
            <a:ahLst/>
            <a:cxnLst/>
            <a:rect r="r" b="b" t="t" l="l"/>
            <a:pathLst>
              <a:path h="671751" w="1499671">
                <a:moveTo>
                  <a:pt x="0" y="0"/>
                </a:moveTo>
                <a:lnTo>
                  <a:pt x="1499671" y="0"/>
                </a:lnTo>
                <a:lnTo>
                  <a:pt x="1499671" y="671752"/>
                </a:lnTo>
                <a:lnTo>
                  <a:pt x="0" y="67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9590" y="2877546"/>
            <a:ext cx="1150374" cy="1190042"/>
          </a:xfrm>
          <a:custGeom>
            <a:avLst/>
            <a:gdLst/>
            <a:ahLst/>
            <a:cxnLst/>
            <a:rect r="r" b="b" t="t" l="l"/>
            <a:pathLst>
              <a:path h="1190042" w="1150374">
                <a:moveTo>
                  <a:pt x="0" y="0"/>
                </a:moveTo>
                <a:lnTo>
                  <a:pt x="1150374" y="0"/>
                </a:lnTo>
                <a:lnTo>
                  <a:pt x="1150374" y="1190042"/>
                </a:lnTo>
                <a:lnTo>
                  <a:pt x="0" y="1190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026" t="-30471" r="-29979" b="-2323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63577" y="3070138"/>
            <a:ext cx="877737" cy="877737"/>
          </a:xfrm>
          <a:custGeom>
            <a:avLst/>
            <a:gdLst/>
            <a:ahLst/>
            <a:cxnLst/>
            <a:rect r="r" b="b" t="t" l="l"/>
            <a:pathLst>
              <a:path h="877737" w="877737">
                <a:moveTo>
                  <a:pt x="0" y="0"/>
                </a:moveTo>
                <a:lnTo>
                  <a:pt x="877737" y="0"/>
                </a:lnTo>
                <a:lnTo>
                  <a:pt x="877737" y="877737"/>
                </a:lnTo>
                <a:lnTo>
                  <a:pt x="0" y="877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3844" y="4744031"/>
            <a:ext cx="1049414" cy="1049414"/>
          </a:xfrm>
          <a:custGeom>
            <a:avLst/>
            <a:gdLst/>
            <a:ahLst/>
            <a:cxnLst/>
            <a:rect r="r" b="b" t="t" l="l"/>
            <a:pathLst>
              <a:path h="1049414" w="1049414">
                <a:moveTo>
                  <a:pt x="0" y="0"/>
                </a:moveTo>
                <a:lnTo>
                  <a:pt x="1049414" y="0"/>
                </a:lnTo>
                <a:lnTo>
                  <a:pt x="1049414" y="1049414"/>
                </a:lnTo>
                <a:lnTo>
                  <a:pt x="0" y="1049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68652" y="4785297"/>
            <a:ext cx="1008148" cy="1008148"/>
          </a:xfrm>
          <a:custGeom>
            <a:avLst/>
            <a:gdLst/>
            <a:ahLst/>
            <a:cxnLst/>
            <a:rect r="r" b="b" t="t" l="l"/>
            <a:pathLst>
              <a:path h="1008148" w="1008148">
                <a:moveTo>
                  <a:pt x="0" y="0"/>
                </a:moveTo>
                <a:lnTo>
                  <a:pt x="1008148" y="0"/>
                </a:lnTo>
                <a:lnTo>
                  <a:pt x="1008148" y="1008148"/>
                </a:lnTo>
                <a:lnTo>
                  <a:pt x="0" y="1008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76800" y="3018174"/>
            <a:ext cx="929701" cy="929701"/>
          </a:xfrm>
          <a:custGeom>
            <a:avLst/>
            <a:gdLst/>
            <a:ahLst/>
            <a:cxnLst/>
            <a:rect r="r" b="b" t="t" l="l"/>
            <a:pathLst>
              <a:path h="929701" w="929701">
                <a:moveTo>
                  <a:pt x="0" y="0"/>
                </a:moveTo>
                <a:lnTo>
                  <a:pt x="929701" y="0"/>
                </a:lnTo>
                <a:lnTo>
                  <a:pt x="929701" y="929701"/>
                </a:lnTo>
                <a:lnTo>
                  <a:pt x="0" y="9297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24276" y="1538310"/>
            <a:ext cx="1384933" cy="1384933"/>
          </a:xfrm>
          <a:custGeom>
            <a:avLst/>
            <a:gdLst/>
            <a:ahLst/>
            <a:cxnLst/>
            <a:rect r="r" b="b" t="t" l="l"/>
            <a:pathLst>
              <a:path h="1384933" w="1384933">
                <a:moveTo>
                  <a:pt x="0" y="0"/>
                </a:moveTo>
                <a:lnTo>
                  <a:pt x="1384934" y="0"/>
                </a:lnTo>
                <a:lnTo>
                  <a:pt x="1384934" y="1384933"/>
                </a:lnTo>
                <a:lnTo>
                  <a:pt x="0" y="1384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9964" y="1317793"/>
            <a:ext cx="3124963" cy="1605450"/>
          </a:xfrm>
          <a:custGeom>
            <a:avLst/>
            <a:gdLst/>
            <a:ahLst/>
            <a:cxnLst/>
            <a:rect r="r" b="b" t="t" l="l"/>
            <a:pathLst>
              <a:path h="1605450" w="3124963">
                <a:moveTo>
                  <a:pt x="0" y="0"/>
                </a:moveTo>
                <a:lnTo>
                  <a:pt x="3124963" y="0"/>
                </a:lnTo>
                <a:lnTo>
                  <a:pt x="3124963" y="1605450"/>
                </a:lnTo>
                <a:lnTo>
                  <a:pt x="0" y="1605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39931"/>
            <a:ext cx="522187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Technologies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5031" y="4019963"/>
            <a:ext cx="13849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SageMaker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09979" y="4147900"/>
            <a:ext cx="13849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S3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72726" y="4170776"/>
            <a:ext cx="178020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CloudWatch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6084" y="5869645"/>
            <a:ext cx="13849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Kinesis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80259" y="5888695"/>
            <a:ext cx="13849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Quicksight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24276" y="3022513"/>
            <a:ext cx="13849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MongoDB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DAF5vxPdglc</dc:identifier>
  <dcterms:modified xsi:type="dcterms:W3CDTF">2011-08-01T06:04:30Z</dcterms:modified>
  <cp:revision>1</cp:revision>
  <dc:title>EEET2574_Group2.pptx</dc:title>
</cp:coreProperties>
</file>